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E5F1F1-4C06-4C16-887F-DB7D85FF219B}">
  <a:tblStyle styleId="{10E5F1F1-4C06-4C16-887F-DB7D85FF219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1F6"/>
          </a:solidFill>
        </a:fill>
      </a:tcStyle>
    </a:wholeTbl>
    <a:band1H>
      <a:tcTxStyle/>
      <a:tcStyle>
        <a:fill>
          <a:solidFill>
            <a:srgbClr val="CAE1ED"/>
          </a:solidFill>
        </a:fill>
      </a:tcStyle>
    </a:band1H>
    <a:band2H>
      <a:tcTxStyle/>
    </a:band2H>
    <a:band1V>
      <a:tcTxStyle/>
      <a:tcStyle>
        <a:fill>
          <a:solidFill>
            <a:srgbClr val="CAE1E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A346531-6530-40E0-85FC-14FA64C0817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Mono-bold.fntdata"/><Relationship Id="rId14" Type="http://schemas.openxmlformats.org/officeDocument/2006/relationships/slide" Target="slides/slide8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bfc6604f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bfc6604f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bfc6604f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bfc6604f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bfc6604f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bfc6604f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bfc6604f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bbfc6604f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bbfc6604f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bbfc6604f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bfc6604f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bfc6604f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bbfc6604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bbfc6604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bfc6604f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bfc6604f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bfc6604f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bbfc6604f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bfc6604f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bfc6604f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bfc6604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bfc6604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bfc6604f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bfc6604f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bfc6604f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bfc6604f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bfc6604f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bbfc6604f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bbfc6604f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bbfc6604f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bfc6604f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bfc6604f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bfc6604f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bfc6604f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bbfc6604f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bbfc6604f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bfc6604f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bbfc6604f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bbfc6604f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bbfc6604f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bfc6604f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bfc6604f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bfc6604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bfc6604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bbfc6604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bbfc660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bfc660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bbfc660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bbfc660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bbfc660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bfc660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bfc660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bfc6604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bfc6604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bfc6604f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bfc6604f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468000" y="5006450"/>
            <a:ext cx="41604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Cox &amp; Guru   |   TERN-Plot   |   ESIP Summer Meeting 2019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9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680950"/>
            <a:ext cx="9144000" cy="462600"/>
          </a:xfrm>
          <a:prstGeom prst="rect">
            <a:avLst/>
          </a:prstGeom>
          <a:solidFill>
            <a:srgbClr val="23B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1400" y="4680950"/>
            <a:ext cx="462601" cy="4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03263"/>
            <a:ext cx="398058" cy="1402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://www.obofoundry.org/ontology/bco.html" TargetMode="External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opengeospatial.org/standards/om" TargetMode="External"/><Relationship Id="rId4" Type="http://schemas.openxmlformats.org/officeDocument/2006/relationships/hyperlink" Target="https://www.opengeospatial.org/standards/om" TargetMode="External"/><Relationship Id="rId9" Type="http://schemas.openxmlformats.org/officeDocument/2006/relationships/image" Target="../media/image12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3.jpg"/><Relationship Id="rId8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19.png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gif"/><Relationship Id="rId5" Type="http://schemas.openxmlformats.org/officeDocument/2006/relationships/image" Target="../media/image25.gif"/><Relationship Id="rId6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itbucket.org/terndatateam/ternplotdata-ontology/src/master/corveg/corveg-site.m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hyperlink" Target="https://www.tern.org.au/" TargetMode="External"/><Relationship Id="rId5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qld.gov.au/dataset/queensland-corveg-database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bionet.nsw.gov.au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rn.org.au/AusPlots-Rangelands-Survey-Protocols-Manual-pg23944.html" TargetMode="External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://rs.tdwg.org/dwc/" TargetMode="External"/><Relationship Id="rId5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019104" y="744575"/>
            <a:ext cx="4813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1F497D"/>
                </a:solidFill>
              </a:rPr>
              <a:t>Detailed ecology survey data can be captured using a general purpose ontology</a:t>
            </a:r>
            <a:r>
              <a:rPr lang="en-GB" sz="1100">
                <a:solidFill>
                  <a:srgbClr val="1F497D"/>
                </a:solidFill>
              </a:rPr>
              <a:t> 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039800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F497D"/>
                </a:solidFill>
              </a:rPr>
              <a:t>Simon J D Cox</a:t>
            </a:r>
            <a:endParaRPr sz="1800">
              <a:solidFill>
                <a:srgbClr val="1F49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F497D"/>
                </a:solidFill>
              </a:rPr>
              <a:t>CSIRO Land and Water, Melbourne, Australia</a:t>
            </a:r>
            <a:endParaRPr sz="1800">
              <a:solidFill>
                <a:srgbClr val="1F49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49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F497D"/>
                </a:solidFill>
              </a:rPr>
              <a:t>Siddeswara Guru</a:t>
            </a:r>
            <a:endParaRPr sz="1800">
              <a:solidFill>
                <a:srgbClr val="1F49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F497D"/>
                </a:solidFill>
              </a:rPr>
              <a:t>TERN, University of Queensland, Brisbane, Australia </a:t>
            </a:r>
            <a:endParaRPr sz="1800">
              <a:solidFill>
                <a:srgbClr val="1F497D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63" y="987425"/>
            <a:ext cx="26384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000" y="1464525"/>
            <a:ext cx="5002200" cy="31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3240"/>
              <a:buFont typeface="Calibri"/>
              <a:buNone/>
            </a:pPr>
            <a:r>
              <a:rPr lang="en-GB">
                <a:solidFill>
                  <a:srgbClr val="00313C"/>
                </a:solidFill>
              </a:rPr>
              <a:t>OBO - Open Biological and Biomedical Ontologies</a:t>
            </a:r>
            <a:endParaRPr/>
          </a:p>
        </p:txBody>
      </p:sp>
      <p:sp>
        <p:nvSpPr>
          <p:cNvPr id="132" name="Google Shape;132;p22">
            <a:hlinkClick r:id="rId4"/>
          </p:cNvPr>
          <p:cNvSpPr txBox="1"/>
          <p:nvPr>
            <p:ph idx="1" type="body"/>
          </p:nvPr>
        </p:nvSpPr>
        <p:spPr>
          <a:xfrm>
            <a:off x="311700" y="3256825"/>
            <a:ext cx="22242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OBI/BCO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76" y="960425"/>
            <a:ext cx="978830" cy="103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2898026" y="3038050"/>
            <a:ext cx="3009000" cy="1287300"/>
          </a:xfrm>
          <a:prstGeom prst="rect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3600"/>
              <a:buFont typeface="Calibri"/>
              <a:buNone/>
            </a:pPr>
            <a:r>
              <a:rPr lang="en-GB">
                <a:solidFill>
                  <a:srgbClr val="00313C"/>
                </a:solidFill>
              </a:rPr>
              <a:t>C</a:t>
            </a:r>
            <a:r>
              <a:rPr lang="en-GB">
                <a:solidFill>
                  <a:srgbClr val="00313C"/>
                </a:solidFill>
              </a:rPr>
              <a:t>ommon model for observations?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Cross</a:t>
            </a:r>
            <a:r>
              <a:rPr b="1" lang="en-GB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-disciplinary terminology</a:t>
            </a:r>
            <a:endParaRPr b="1" sz="1800">
              <a:solidFill>
                <a:srgbClr val="0054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54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F3277"/>
              </a:solidFill>
            </a:endParaRPr>
          </a:p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rgbClr val="0F3277"/>
                </a:solidFill>
              </a:rPr>
              <a:t>An </a:t>
            </a:r>
            <a:r>
              <a:rPr lang="en-GB" sz="1050">
                <a:solidFill>
                  <a:srgbClr val="FF0066"/>
                </a:solidFill>
              </a:rPr>
              <a:t>Observation</a:t>
            </a:r>
            <a:r>
              <a:rPr b="1" lang="en-GB" sz="1050">
                <a:solidFill>
                  <a:srgbClr val="0F3277"/>
                </a:solidFill>
              </a:rPr>
              <a:t> is an action </a:t>
            </a:r>
            <a:br>
              <a:rPr b="1" lang="en-GB" sz="1050">
                <a:solidFill>
                  <a:srgbClr val="0F3277"/>
                </a:solidFill>
              </a:rPr>
            </a:br>
            <a:r>
              <a:rPr b="1" lang="en-GB" sz="1050">
                <a:solidFill>
                  <a:srgbClr val="0F3277"/>
                </a:solidFill>
              </a:rPr>
              <a:t>whose </a:t>
            </a:r>
            <a:r>
              <a:rPr lang="en-GB" sz="1050">
                <a:solidFill>
                  <a:srgbClr val="006600"/>
                </a:solidFill>
              </a:rPr>
              <a:t>result</a:t>
            </a:r>
            <a:r>
              <a:rPr b="1" lang="en-GB" sz="1050">
                <a:solidFill>
                  <a:srgbClr val="0F3277"/>
                </a:solidFill>
              </a:rPr>
              <a:t> is an estimate of </a:t>
            </a:r>
            <a:br>
              <a:rPr b="1" lang="en-GB" sz="1050">
                <a:solidFill>
                  <a:srgbClr val="0F3277"/>
                </a:solidFill>
              </a:rPr>
            </a:br>
            <a:r>
              <a:rPr b="1" lang="en-GB" sz="1050">
                <a:solidFill>
                  <a:srgbClr val="0F3277"/>
                </a:solidFill>
              </a:rPr>
              <a:t>the value of some </a:t>
            </a:r>
            <a:r>
              <a:rPr lang="en-GB" sz="1050">
                <a:solidFill>
                  <a:srgbClr val="00A9CE"/>
                </a:solidFill>
              </a:rPr>
              <a:t>property</a:t>
            </a:r>
            <a:r>
              <a:rPr lang="en-GB" sz="1050">
                <a:solidFill>
                  <a:srgbClr val="0F3277"/>
                </a:solidFill>
              </a:rPr>
              <a:t> </a:t>
            </a:r>
            <a:r>
              <a:rPr b="1" lang="en-GB" sz="1050">
                <a:solidFill>
                  <a:srgbClr val="0F3277"/>
                </a:solidFill>
              </a:rPr>
              <a:t>of the</a:t>
            </a:r>
            <a:r>
              <a:rPr lang="en-GB" sz="1050">
                <a:solidFill>
                  <a:srgbClr val="0F3277"/>
                </a:solidFill>
              </a:rPr>
              <a:t> </a:t>
            </a:r>
            <a:r>
              <a:rPr lang="en-GB" sz="1050">
                <a:solidFill>
                  <a:srgbClr val="FF9933"/>
                </a:solidFill>
              </a:rPr>
              <a:t>feature-of-interest</a:t>
            </a:r>
            <a:r>
              <a:rPr lang="en-GB" sz="1050">
                <a:solidFill>
                  <a:srgbClr val="0F3277"/>
                </a:solidFill>
              </a:rPr>
              <a:t> </a:t>
            </a:r>
            <a:br>
              <a:rPr lang="en-GB" sz="1050">
                <a:solidFill>
                  <a:srgbClr val="0F3277"/>
                </a:solidFill>
              </a:rPr>
            </a:br>
            <a:r>
              <a:rPr b="1" lang="en-GB" sz="1050">
                <a:solidFill>
                  <a:srgbClr val="0F3277"/>
                </a:solidFill>
              </a:rPr>
              <a:t>that applied at the stated </a:t>
            </a:r>
            <a:r>
              <a:rPr lang="en-GB" sz="1050">
                <a:solidFill>
                  <a:srgbClr val="FF9933"/>
                </a:solidFill>
              </a:rPr>
              <a:t>phenomenon-time</a:t>
            </a:r>
            <a:r>
              <a:rPr lang="en-GB" sz="1050">
                <a:solidFill>
                  <a:srgbClr val="0F3277"/>
                </a:solidFill>
              </a:rPr>
              <a:t>, </a:t>
            </a:r>
            <a:br>
              <a:rPr lang="en-GB" sz="1050">
                <a:solidFill>
                  <a:srgbClr val="0F3277"/>
                </a:solidFill>
              </a:rPr>
            </a:br>
            <a:r>
              <a:rPr b="1" lang="en-GB" sz="1050">
                <a:solidFill>
                  <a:srgbClr val="0F3277"/>
                </a:solidFill>
              </a:rPr>
              <a:t>obtained using a specified </a:t>
            </a:r>
            <a:r>
              <a:rPr lang="en-GB" sz="1050">
                <a:solidFill>
                  <a:srgbClr val="660066"/>
                </a:solidFill>
              </a:rPr>
              <a:t>procedure, </a:t>
            </a:r>
            <a:br>
              <a:rPr lang="en-GB" sz="1050">
                <a:solidFill>
                  <a:srgbClr val="660066"/>
                </a:solidFill>
              </a:rPr>
            </a:br>
            <a:r>
              <a:rPr b="1" lang="en-GB" sz="1050">
                <a:solidFill>
                  <a:srgbClr val="0F3277"/>
                </a:solidFill>
              </a:rPr>
              <a:t>completed at the recorded </a:t>
            </a:r>
            <a:r>
              <a:rPr lang="en-GB" sz="1050">
                <a:solidFill>
                  <a:srgbClr val="FF0066"/>
                </a:solidFill>
              </a:rPr>
              <a:t>result-time</a:t>
            </a:r>
            <a:endParaRPr b="1" sz="1800">
              <a:solidFill>
                <a:srgbClr val="0054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2" name="Google Shape;142;p23"/>
          <p:cNvGraphicFramePr/>
          <p:nvPr/>
        </p:nvGraphicFramePr>
        <p:xfrm>
          <a:off x="5408712" y="9959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{10E5F1F1-4C06-4C16-887F-DB7D85FF219B}</a:tableStyleId>
              </a:tblPr>
              <a:tblGrid>
                <a:gridCol w="1296150"/>
              </a:tblGrid>
              <a:tr h="426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cap="none" strike="noStrike"/>
                        <a:t>Remote sensing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Sensor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Value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Parameter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Scene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" name="Google Shape;143;p23"/>
          <p:cNvGraphicFramePr/>
          <p:nvPr/>
        </p:nvGraphicFramePr>
        <p:xfrm>
          <a:off x="5760132" y="13091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{10E5F1F1-4C06-4C16-887F-DB7D85FF219B}</a:tableStyleId>
              </a:tblPr>
              <a:tblGrid>
                <a:gridCol w="1296150"/>
              </a:tblGrid>
              <a:tr h="426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Earth</a:t>
                      </a:r>
                      <a:r>
                        <a:rPr lang="en-GB" sz="1200"/>
                        <a:t> science</a:t>
                      </a:r>
                      <a:endParaRPr sz="1200"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3F04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Algorithm, code, simulator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Model, field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Variable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Volume,</a:t>
                      </a:r>
                      <a:r>
                        <a:rPr lang="en-GB" sz="1200"/>
                        <a:t> grid</a:t>
                      </a:r>
                      <a:endParaRPr sz="1200"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4" name="Google Shape;144;p23"/>
          <p:cNvGraphicFramePr/>
          <p:nvPr/>
        </p:nvGraphicFramePr>
        <p:xfrm>
          <a:off x="6084168" y="15900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{10E5F1F1-4C06-4C16-887F-DB7D85FF219B}</a:tableStyleId>
              </a:tblPr>
              <a:tblGrid>
                <a:gridCol w="1296150"/>
              </a:tblGrid>
              <a:tr h="426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Metrology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Instrument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Value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Measurand</a:t>
                      </a:r>
                      <a:endParaRPr sz="1200"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Sample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" name="Google Shape;145;p23"/>
          <p:cNvGraphicFramePr/>
          <p:nvPr/>
        </p:nvGraphicFramePr>
        <p:xfrm>
          <a:off x="6421325" y="19221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{10E5F1F1-4C06-4C16-887F-DB7D85FF219B}</a:tableStyleId>
              </a:tblPr>
              <a:tblGrid>
                <a:gridCol w="1296150"/>
              </a:tblGrid>
              <a:tr h="426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Chemistry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Instrument,</a:t>
                      </a:r>
                      <a:r>
                        <a:rPr lang="en-GB" sz="1200"/>
                        <a:t> analytical process</a:t>
                      </a:r>
                      <a:endParaRPr sz="1200"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Analysis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Analyte</a:t>
                      </a:r>
                      <a:endParaRPr sz="1200"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Sample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Google Shape;146;p23"/>
          <p:cNvGraphicFramePr/>
          <p:nvPr/>
        </p:nvGraphicFramePr>
        <p:xfrm>
          <a:off x="3294892" y="16440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{0A346531-6530-40E0-85FC-14FA64C08174}</a:tableStyleId>
              </a:tblPr>
              <a:tblGrid>
                <a:gridCol w="1670875"/>
              </a:tblGrid>
              <a:tr h="43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Observations</a:t>
                      </a: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 &amp; Measurements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575" marL="68575">
                    <a:solidFill>
                      <a:srgbClr val="005569"/>
                    </a:solidFill>
                  </a:tcPr>
                </a:tc>
              </a:tr>
              <a:tr h="3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procedure</a:t>
                      </a:r>
                      <a:endParaRPr/>
                    </a:p>
                  </a:txBody>
                  <a:tcPr marT="34300" marB="34300" marR="68575" marL="68575">
                    <a:solidFill>
                      <a:srgbClr val="C9E8FF"/>
                    </a:solidFill>
                  </a:tcPr>
                </a:tc>
              </a:tr>
              <a:tr h="38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result</a:t>
                      </a:r>
                      <a:endParaRPr/>
                    </a:p>
                  </a:txBody>
                  <a:tcPr marT="34300" marB="34300" marR="68575" marL="68575">
                    <a:solidFill>
                      <a:srgbClr val="EFF8FF"/>
                    </a:solidFill>
                  </a:tcPr>
                </a:tc>
              </a:tr>
              <a:tr h="378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observed property</a:t>
                      </a:r>
                      <a:endParaRPr/>
                    </a:p>
                  </a:txBody>
                  <a:tcPr marT="34300" marB="34300" marR="68575" marL="68575">
                    <a:solidFill>
                      <a:srgbClr val="C9E8FF"/>
                    </a:solidFill>
                  </a:tcPr>
                </a:tc>
              </a:tr>
              <a:tr h="36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feature of interest</a:t>
                      </a:r>
                      <a:endParaRPr/>
                    </a:p>
                  </a:txBody>
                  <a:tcPr marT="34300" marB="34300" marR="68575" marL="68575">
                    <a:solidFill>
                      <a:srgbClr val="EFF8FF"/>
                    </a:solidFill>
                  </a:tcPr>
                </a:tc>
              </a:tr>
            </a:tbl>
          </a:graphicData>
        </a:graphic>
      </p:graphicFrame>
      <p:pic>
        <p:nvPicPr>
          <p:cNvPr descr="http://us.cdn2.123rf.com/168nwm/sputanski/sputanski1304/sputanski130400008/19020956-isolated-communication-satellite-icon-with-solar-cells.jpg" id="147" name="Google Shape;14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6246" y="347886"/>
            <a:ext cx="876114" cy="876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guide.com/_small/0808-0710-1516-0728.jpg" id="148" name="Google Shape;14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0432" y="1644031"/>
            <a:ext cx="828043" cy="828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s.toronto.edu/~sme/PMU199-climate-computing/pmu199-2011/Globe_as_a_grid.jpg" id="149" name="Google Shape;14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2331" y="1049965"/>
            <a:ext cx="742745" cy="749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ay Laboratory, Vulture Mine" id="150" name="Google Shape;15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20372" y="2562133"/>
            <a:ext cx="972108" cy="6333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3"/>
          <p:cNvGraphicFramePr/>
          <p:nvPr/>
        </p:nvGraphicFramePr>
        <p:xfrm>
          <a:off x="6758862" y="2238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{10E5F1F1-4C06-4C16-887F-DB7D85FF219B}</a:tableStyleId>
              </a:tblPr>
              <a:tblGrid>
                <a:gridCol w="1296150"/>
              </a:tblGrid>
              <a:tr h="43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Environmental monitoring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Gauge, sensor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Value, time-series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Parameter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Station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http://www.weathershop.com/images/cellular_weather_station_top_detail_1024.jpg" id="152" name="Google Shape;152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66367" y="3372222"/>
            <a:ext cx="810287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2881" lvl="0" marL="1928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4"/>
          <p:cNvGrpSpPr/>
          <p:nvPr/>
        </p:nvGrpSpPr>
        <p:grpSpPr>
          <a:xfrm>
            <a:off x="4582144" y="79938"/>
            <a:ext cx="3511153" cy="3294459"/>
            <a:chOff x="1905794" y="877086"/>
            <a:chExt cx="4681538" cy="4392613"/>
          </a:xfrm>
        </p:grpSpPr>
        <p:pic>
          <p:nvPicPr>
            <p:cNvPr id="162" name="Google Shape;16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5794" y="877086"/>
              <a:ext cx="4681538" cy="4392613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2012_iso-logo_print.png" id="163" name="Google Shape;16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7744" y="2609048"/>
              <a:ext cx="1009650" cy="928688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3301" y="1299191"/>
            <a:ext cx="3777199" cy="369544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9663" y="2426126"/>
            <a:ext cx="4772673" cy="2717372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1096526"/>
            <a:ext cx="4244150" cy="404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8000"/>
              </a:srgbClr>
            </a:outerShdw>
          </a:effectLst>
        </p:spPr>
      </p:pic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13C"/>
                </a:solidFill>
              </a:rPr>
              <a:t>O&amp;M / SSN </a:t>
            </a:r>
            <a:endParaRPr>
              <a:solidFill>
                <a:srgbClr val="00313C"/>
              </a:solidFill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02875" y="3679500"/>
            <a:ext cx="1518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005467"/>
              </a:buClr>
              <a:buSzPts val="2000"/>
              <a:buNone/>
            </a:pPr>
            <a:r>
              <a:rPr lang="en-GB" sz="2000">
                <a:solidFill>
                  <a:srgbClr val="005467"/>
                </a:solidFill>
                <a:latin typeface="Calibri"/>
                <a:ea typeface="Calibri"/>
                <a:cs typeface="Calibri"/>
                <a:sym typeface="Calibri"/>
              </a:rPr>
              <a:t>protocols and procedures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421" y="1435352"/>
            <a:ext cx="3349307" cy="226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710176" y="1227887"/>
            <a:ext cx="1649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8E17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5A8E17"/>
                </a:solidFill>
                <a:latin typeface="Calibri"/>
                <a:ea typeface="Calibri"/>
                <a:cs typeface="Calibri"/>
                <a:sym typeface="Calibri"/>
              </a:rPr>
              <a:t>instruments </a:t>
            </a:r>
            <a:br>
              <a:rPr lang="en-GB" sz="2000">
                <a:solidFill>
                  <a:srgbClr val="5A8E1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rgbClr val="5A8E17"/>
                </a:solidFill>
                <a:latin typeface="Calibri"/>
                <a:ea typeface="Calibri"/>
                <a:cs typeface="Calibri"/>
                <a:sym typeface="Calibri"/>
              </a:rPr>
              <a:t>and sensors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4606328" y="263832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GB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bservable properties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2699800" y="3932432"/>
            <a:ext cx="2828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object types (features) 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3749" y="2186253"/>
            <a:ext cx="951750" cy="36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4522" y="1659527"/>
            <a:ext cx="916450" cy="46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707" y="1203036"/>
            <a:ext cx="691171" cy="4147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1829800" y="3018150"/>
            <a:ext cx="755700" cy="86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SSN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800536" y="1595945"/>
            <a:ext cx="26883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  <a:endParaRPr sz="16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resultTime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madeBySensor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usedProcedure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hasFeatureOfInterest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hasResult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phenomenonTime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400"/>
              <a:buFont typeface="Calibri"/>
              <a:buChar char="-"/>
            </a:pPr>
            <a:r>
              <a:rPr lang="en-GB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observedProperty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6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698" y="500286"/>
            <a:ext cx="1643292" cy="51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678" y="1692428"/>
            <a:ext cx="2865321" cy="1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207" y="550136"/>
            <a:ext cx="691171" cy="414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13C"/>
                </a:solidFill>
              </a:rPr>
              <a:t>O&amp;M / SSN </a:t>
            </a:r>
            <a:endParaRPr>
              <a:solidFill>
                <a:srgbClr val="00313C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421" y="1435352"/>
            <a:ext cx="3349307" cy="226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606328" y="263832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GB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bservable properties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2699792" y="3932416"/>
            <a:ext cx="282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object types (features) 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2436084" y="2553975"/>
            <a:ext cx="1960800" cy="1202100"/>
          </a:xfrm>
          <a:prstGeom prst="rect">
            <a:avLst/>
          </a:prstGeom>
          <a:noFill/>
          <a:ln cap="flat" cmpd="sng" w="38100">
            <a:solidFill>
              <a:srgbClr val="A24A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213901" y="3354675"/>
            <a:ext cx="26820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1" lang="en-GB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application-domain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TERN-Plot domain model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425" y="1137300"/>
            <a:ext cx="5275576" cy="32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50" y="1304875"/>
            <a:ext cx="3331050" cy="2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CORVEG details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Observations are organized in thematic groups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59" y="0"/>
            <a:ext cx="39853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152475"/>
            <a:ext cx="5262449" cy="32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SSN extension - Observation collection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650" y="1678075"/>
            <a:ext cx="4062600" cy="24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>
            <a:off x="5387800" y="3231975"/>
            <a:ext cx="3444600" cy="960300"/>
          </a:xfrm>
          <a:prstGeom prst="rect">
            <a:avLst/>
          </a:prstGeom>
          <a:noFill/>
          <a:ln cap="flat" cmpd="sng" w="38100">
            <a:solidFill>
              <a:srgbClr val="A24A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practice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2302175" y="4799850"/>
            <a:ext cx="61011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https://bitbucket.org/terndatateam/ternplotdata-ontology/src/master/corveg/corveg-site.md</a:t>
            </a:r>
            <a:endParaRPr/>
          </a:p>
        </p:txBody>
      </p:sp>
      <p:sp>
        <p:nvSpPr>
          <p:cNvPr id="235" name="Google Shape;235;p31"/>
          <p:cNvSpPr txBox="1"/>
          <p:nvPr>
            <p:ph idx="2" type="body"/>
          </p:nvPr>
        </p:nvSpPr>
        <p:spPr>
          <a:xfrm>
            <a:off x="2106900" y="145325"/>
            <a:ext cx="6937500" cy="4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site:site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 plot:Site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rdfs:label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"Site 29099"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plot:floristics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//linked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.data.gov.au/def/corveg-cv/site-sample-floristics/c&gt; ; </a:t>
            </a:r>
            <a:r>
              <a:rPr i="1" lang="en-GB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“Woody Species And Perennial Herbs”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plot:sampleLevel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&lt;http://linked.data.gov.au/def/corveg-cv/site-sample-level/q&gt; ;   </a:t>
            </a:r>
            <a:r>
              <a:rPr i="1" lang="en-GB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“Quaternary Site”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plot:sampleType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&lt;http://linked.data.gov.au/def/corveg-cv/site-sample-type/a&gt; ;   </a:t>
            </a:r>
            <a:r>
              <a:rPr i="1" lang="en-GB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“square”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plot:siteDescription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site:d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dct:identifier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"29099"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def:site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-GB" sz="700">
                <a:solidFill>
                  <a:srgbClr val="4455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"618_455029"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def:site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number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dct:modified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"2015-10-20T08:44:07"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xsd:dateTime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locn:Location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location:l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28966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prov:wasGeneratedBy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site:p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287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ssn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ext:hasUltimateFeatureOfInterest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&lt;http://linked.data.gov.au/def/corveg-cv/miscellaneous/87&gt; .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site:d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 ssn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ext:ObservationCollection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rdfs:label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"Site 29099 observation collection."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dct:type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&lt;http://linked.data.gov.au/def/corveg-cv/ogroup/4&gt; ;   # 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“sampling-site (description)”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sosa:hasFeatureOfInterest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site:site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sosa:phenomenonTime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site:t1995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s0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sosa:resultTime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"2015-10-20T00:00:00"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xsd:dateTime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ssn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ext:hasMember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site:d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.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site:d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 sosa:Observation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rdfs:label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"Site 29099 area measurement observation"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sosa:hasFeatureOfInterest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site:site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29099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sosa:hasResult [ a data:QuantitativeMeasure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     data:standard unit:M2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     rdf:value 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400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]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sosa:observedProperty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&lt;http://linked.data.gov.au/def/corveg-cv/op/1&gt; ;   # 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“area”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sosa:phenomenonTime 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site:t1995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s0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sosa:resultTime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"2015-10-20T00:00:00"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xsd:dateTime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sosa:usedProcedure </a:t>
            </a:r>
            <a:r>
              <a:rPr i="1" lang="en-GB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&lt;http://linked.data.gov.au/def/corveg-cv/common-method/s&gt; .   # </a:t>
            </a:r>
            <a:r>
              <a:rPr i="1" lang="en-GB" sz="7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“Site Layout Method”</a:t>
            </a:r>
            <a:endParaRPr sz="7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corveg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site:t1995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m0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s0 a time:Instant 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time:inXSDDateTime </a:t>
            </a:r>
            <a:r>
              <a:rPr lang="en-GB" sz="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"1995-10-13T00:00:00"</a:t>
            </a:r>
            <a:r>
              <a:rPr b="1"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^^</a:t>
            </a:r>
            <a:r>
              <a:rPr lang="en-GB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xsd:dateTime .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6" name="Google Shape;236;p31"/>
          <p:cNvSpPr/>
          <p:nvPr/>
        </p:nvSpPr>
        <p:spPr>
          <a:xfrm>
            <a:off x="5166225" y="943150"/>
            <a:ext cx="1961825" cy="979525"/>
          </a:xfrm>
          <a:custGeom>
            <a:rect b="b" l="l" r="r" t="t"/>
            <a:pathLst>
              <a:path extrusionOk="0" h="39181" w="78473">
                <a:moveTo>
                  <a:pt x="0" y="0"/>
                </a:moveTo>
                <a:cubicBezTo>
                  <a:pt x="13061" y="3713"/>
                  <a:pt x="75711" y="15746"/>
                  <a:pt x="78363" y="22276"/>
                </a:cubicBezTo>
                <a:cubicBezTo>
                  <a:pt x="81015" y="28806"/>
                  <a:pt x="26320" y="36364"/>
                  <a:pt x="15911" y="39181"/>
                </a:cubicBezTo>
              </a:path>
            </a:pathLst>
          </a:custGeom>
          <a:noFill/>
          <a:ln cap="flat" cmpd="sng" w="19050">
            <a:solidFill>
              <a:srgbClr val="5D6B3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7" name="Google Shape;237;p31"/>
          <p:cNvSpPr/>
          <p:nvPr/>
        </p:nvSpPr>
        <p:spPr>
          <a:xfrm>
            <a:off x="4800625" y="2643400"/>
            <a:ext cx="701156" cy="243608"/>
          </a:xfrm>
          <a:custGeom>
            <a:rect b="b" l="l" r="r" t="t"/>
            <a:pathLst>
              <a:path extrusionOk="0" h="39181" w="78473">
                <a:moveTo>
                  <a:pt x="0" y="0"/>
                </a:moveTo>
                <a:cubicBezTo>
                  <a:pt x="13061" y="3713"/>
                  <a:pt x="75711" y="15746"/>
                  <a:pt x="78363" y="22276"/>
                </a:cubicBezTo>
                <a:cubicBezTo>
                  <a:pt x="81015" y="28806"/>
                  <a:pt x="26320" y="36364"/>
                  <a:pt x="15911" y="39181"/>
                </a:cubicBezTo>
              </a:path>
            </a:pathLst>
          </a:custGeom>
          <a:noFill/>
          <a:ln cap="flat" cmpd="sng" w="19050">
            <a:solidFill>
              <a:srgbClr val="5D6B3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8" name="Google Shape;238;p31"/>
          <p:cNvSpPr/>
          <p:nvPr/>
        </p:nvSpPr>
        <p:spPr>
          <a:xfrm>
            <a:off x="4896054" y="3781775"/>
            <a:ext cx="1908400" cy="496425"/>
          </a:xfrm>
          <a:custGeom>
            <a:rect b="b" l="l" r="r" t="t"/>
            <a:pathLst>
              <a:path extrusionOk="0" h="19857" w="76336">
                <a:moveTo>
                  <a:pt x="33878" y="0"/>
                </a:moveTo>
                <a:cubicBezTo>
                  <a:pt x="40905" y="2718"/>
                  <a:pt x="79722" y="13094"/>
                  <a:pt x="76042" y="16309"/>
                </a:cubicBezTo>
                <a:cubicBezTo>
                  <a:pt x="72363" y="19525"/>
                  <a:pt x="23602" y="18729"/>
                  <a:pt x="11801" y="19293"/>
                </a:cubicBezTo>
                <a:cubicBezTo>
                  <a:pt x="0" y="19857"/>
                  <a:pt x="6331" y="19625"/>
                  <a:pt x="5237" y="19691"/>
                </a:cubicBezTo>
              </a:path>
            </a:pathLst>
          </a:custGeom>
          <a:noFill/>
          <a:ln cap="flat" cmpd="sng" w="19050">
            <a:solidFill>
              <a:srgbClr val="5D6B3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9" name="Google Shape;239;p31"/>
          <p:cNvSpPr/>
          <p:nvPr/>
        </p:nvSpPr>
        <p:spPr>
          <a:xfrm>
            <a:off x="3324650" y="1788300"/>
            <a:ext cx="2143200" cy="1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394325" y="175150"/>
            <a:ext cx="900000" cy="1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3419175" y="2757775"/>
            <a:ext cx="1294500" cy="1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3909700" y="4138975"/>
            <a:ext cx="1047600" cy="1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551350"/>
            <a:ext cx="17952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URIs for terms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Standard resource types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Links between related resources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Small datatype vocabulary</a:t>
            </a:r>
            <a:endParaRPr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511650" y="3568000"/>
            <a:ext cx="3292800" cy="10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3212075" y="3175288"/>
            <a:ext cx="1684200" cy="39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831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Australia’s land ecosystem observatory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99" y="127024"/>
            <a:ext cx="2827300" cy="10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21998" l="0" r="0" t="13601"/>
          <a:stretch/>
        </p:blipFill>
        <p:spPr>
          <a:xfrm>
            <a:off x="3493333" y="0"/>
            <a:ext cx="565066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445025"/>
            <a:ext cx="3452400" cy="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Controlled vocabularies</a:t>
            </a:r>
            <a:endParaRPr/>
          </a:p>
        </p:txBody>
      </p:sp>
      <p:sp>
        <p:nvSpPr>
          <p:cNvPr id="252" name="Google Shape;252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329" y="0"/>
            <a:ext cx="46269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printed page to web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758" y="0"/>
            <a:ext cx="405223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24" y="1108600"/>
            <a:ext cx="2474951" cy="3504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695" y="0"/>
            <a:ext cx="61678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45025"/>
            <a:ext cx="21744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semantics</a:t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2909175" y="3704925"/>
            <a:ext cx="1005600" cy="213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individual concept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Denoted by a URI</a:t>
            </a:r>
            <a:endParaRPr/>
          </a:p>
        </p:txBody>
      </p:sp>
      <p:sp>
        <p:nvSpPr>
          <p:cNvPr id="277" name="Google Shape;277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978" y="0"/>
            <a:ext cx="58553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5010575" y="201975"/>
            <a:ext cx="1309200" cy="135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45025"/>
            <a:ext cx="2855700" cy="20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space for this property</a:t>
            </a:r>
            <a:endParaRPr/>
          </a:p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853" y="0"/>
            <a:ext cx="53198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/>
          <p:nvPr/>
        </p:nvSpPr>
        <p:spPr>
          <a:xfrm>
            <a:off x="3359850" y="1752000"/>
            <a:ext cx="1212000" cy="548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2975100" cy="19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other potential sources </a:t>
            </a:r>
            <a:endParaRPr/>
          </a:p>
        </p:txBody>
      </p:sp>
      <p:sp>
        <p:nvSpPr>
          <p:cNvPr id="295" name="Google Shape;29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959" y="0"/>
            <a:ext cx="57415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756100"/>
            <a:ext cx="4897699" cy="238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have </a:t>
            </a:r>
            <a:r>
              <a:rPr lang="en-GB"/>
              <a:t>we </a:t>
            </a:r>
            <a:r>
              <a:rPr lang="en-GB"/>
              <a:t>learned?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SSN + SSN-ext almost enough ...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… if supplemented by</a:t>
            </a:r>
            <a:endParaRPr/>
          </a:p>
          <a:p>
            <a:pPr indent="-3048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small domain model (TERN-Plot)</a:t>
            </a:r>
            <a:endParaRPr/>
          </a:p>
          <a:p>
            <a:pPr indent="-3048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lots of controlled vocabularies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Separate maintenance of </a:t>
            </a:r>
            <a:endParaRPr/>
          </a:p>
          <a:p>
            <a:pPr indent="-3048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data structure (ontology) </a:t>
            </a:r>
            <a:endParaRPr/>
          </a:p>
          <a:p>
            <a:pPr indent="-3048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semantics (vocabularies)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RDF Triples are a scalable/flexible data storage option</a:t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Newbies find the abstract model hard to grok … at first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Many pieces ⇒ a lot of choreography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Data structures are stable, but alignment of controlled vocabularies is needed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/>
              <a:t>Additional potential alignments will support additional potential entailments</a:t>
            </a:r>
            <a:endParaRPr/>
          </a:p>
        </p:txBody>
      </p:sp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Example: PROV-O</a:t>
            </a:r>
            <a:endParaRPr sz="2400"/>
          </a:p>
        </p:txBody>
      </p:sp>
      <p:sp>
        <p:nvSpPr>
          <p:cNvPr id="312" name="Google Shape;312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888" y="0"/>
            <a:ext cx="59801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/>
          <p:nvPr/>
        </p:nvSpPr>
        <p:spPr>
          <a:xfrm>
            <a:off x="6303600" y="244250"/>
            <a:ext cx="2840400" cy="339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445025"/>
            <a:ext cx="29751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TERN-Plot architecture</a:t>
            </a: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600" y="770350"/>
            <a:ext cx="4914475" cy="34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Acknowledgements</a:t>
            </a:r>
            <a:endParaRPr/>
          </a:p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David Turner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Tom Saleeba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Mosheh Eliyahu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Edmond Chuc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Tina Schroeder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Queensland Government: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Jason Shen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6B30"/>
              </a:buClr>
              <a:buSzPts val="2970"/>
              <a:buFont typeface="Avenir"/>
              <a:buNone/>
            </a:pPr>
            <a:r>
              <a:rPr lang="en-GB" sz="2400">
                <a:solidFill>
                  <a:srgbClr val="5D6B30"/>
                </a:solidFill>
                <a:latin typeface="Avenir"/>
                <a:ea typeface="Avenir"/>
                <a:cs typeface="Avenir"/>
                <a:sym typeface="Avenir"/>
              </a:rPr>
              <a:t>Aggregator of plot-based ecology data across state agencies</a:t>
            </a:r>
            <a:endParaRPr sz="24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>
                <a:solidFill>
                  <a:srgbClr val="BD4E17"/>
                </a:solidFill>
                <a:latin typeface="Avenir"/>
                <a:ea typeface="Avenir"/>
                <a:cs typeface="Avenir"/>
                <a:sym typeface="Avenir"/>
              </a:rPr>
              <a:t>Aggregate plot-based ecology data 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D4E17"/>
              </a:buClr>
              <a:buSzPts val="1800"/>
              <a:buChar char="•"/>
            </a:pPr>
            <a:r>
              <a:rPr lang="en-GB" sz="1800">
                <a:solidFill>
                  <a:srgbClr val="BD4E17"/>
                </a:solidFill>
                <a:latin typeface="Avenir"/>
                <a:ea typeface="Avenir"/>
                <a:cs typeface="Avenir"/>
                <a:sym typeface="Avenir"/>
              </a:rPr>
              <a:t>Over 96000 plots from all the states of Australia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D4E17"/>
              </a:buClr>
              <a:buSzPts val="1800"/>
              <a:buChar char="•"/>
            </a:pPr>
            <a:r>
              <a:rPr lang="en-GB" sz="1800">
                <a:solidFill>
                  <a:srgbClr val="BD4E17"/>
                </a:solidFill>
                <a:latin typeface="Avenir"/>
                <a:ea typeface="Avenir"/>
                <a:cs typeface="Avenir"/>
                <a:sym typeface="Avenir"/>
              </a:rPr>
              <a:t>Cover over 250 ecology attributes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D4E17"/>
              </a:buClr>
              <a:buSzPts val="1800"/>
              <a:buChar char="•"/>
            </a:pPr>
            <a:r>
              <a:rPr lang="en-GB" sz="1800">
                <a:solidFill>
                  <a:srgbClr val="BD4E17"/>
                </a:solidFill>
                <a:latin typeface="Avenir"/>
                <a:ea typeface="Avenir"/>
                <a:cs typeface="Avenir"/>
                <a:sym typeface="Avenir"/>
              </a:rPr>
              <a:t>Contributing towards vegetation data exchange standard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4125"/>
            <a:ext cx="4443601" cy="39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8682" y="5733256"/>
            <a:ext cx="2734328" cy="115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9668" y="3993231"/>
            <a:ext cx="2734328" cy="11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1861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Qld </a:t>
            </a:r>
            <a:r>
              <a:rPr lang="en-GB" sz="1800"/>
              <a:t>(CORVEG)</a:t>
            </a:r>
            <a:endParaRPr sz="1800"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0" y="400275"/>
            <a:ext cx="5911275" cy="42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CORVEG details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59" y="0"/>
            <a:ext cx="39853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hlinkClick r:id="rId3"/>
          </p:cNvPr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NSW </a:t>
            </a:r>
            <a:br>
              <a:rPr lang="en-GB"/>
            </a:br>
            <a:r>
              <a:rPr lang="en-GB" sz="1800"/>
              <a:t>(OEH Bionet Atlas)</a:t>
            </a:r>
            <a:endParaRPr sz="1800"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214" y="0"/>
            <a:ext cx="62751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>
            <a:hlinkClick r:id="rId3"/>
          </p:cNvPr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TERN AusPlots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34610" l="0" r="21048" t="20846"/>
          <a:stretch/>
        </p:blipFill>
        <p:spPr>
          <a:xfrm>
            <a:off x="4933224" y="0"/>
            <a:ext cx="3741149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harmonize these?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450" y="1436975"/>
            <a:ext cx="7491600" cy="53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>
            <a:hlinkClick r:id="rId4"/>
          </p:cNvPr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libri"/>
              <a:buNone/>
            </a:pPr>
            <a:r>
              <a:rPr lang="en-GB"/>
              <a:t>Darwin Core - biodiversity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8264" y="472297"/>
            <a:ext cx="1064419" cy="63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1899425" y="2725900"/>
            <a:ext cx="2822100" cy="1918200"/>
          </a:xfrm>
          <a:prstGeom prst="rect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